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63"/>
    <p:restoredTop sz="94754"/>
  </p:normalViewPr>
  <p:slideViewPr>
    <p:cSldViewPr snapToGrid="0" snapToObjects="1">
      <p:cViewPr varScale="1">
        <p:scale>
          <a:sx n="102" d="100"/>
          <a:sy n="102" d="100"/>
        </p:scale>
        <p:origin x="5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6830E-C379-C644-A368-01E7D19D1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DCB879-E88A-4E4E-8576-26EB2304F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ECFE4-92DF-2048-8E90-88EBE068C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F1117-A5D0-6140-B5C8-78E128796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E9235-32F8-A940-ADEA-224CADB6D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05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E60A1-2B7C-8140-9EBE-7D035A403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94DF00-B385-1C43-A3DE-E509D7767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B5392-25E8-F94E-BC83-155185776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51723-2D08-6546-90B9-FFA93F138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91825-DB13-F246-B7A2-D2ACA25FC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782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BA9CFC-D453-D848-8BF4-8D705FC690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E59BCC-FB46-3D4E-B4E6-2102B1C71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542D6-D58A-4B43-8E51-70545BDA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DED64-DC79-2949-B024-ABCAB6C5C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190A3-28AB-AE45-B943-FAE4589BE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676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6E9C7-B2FE-934E-8226-3BD046BF4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29664-9467-4B4E-983C-FC248DF19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938BD-F607-4341-A17A-B9C69B9D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9A676-68AF-2B49-A21B-7FC23E692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8335F-0F7D-5B43-95B4-FF9DCF624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9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9D1A5-BC25-594F-83F4-7823684CF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422A8-0275-9C45-ACD5-058CAC153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AA139-FEB5-1047-AA51-4EA621A97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5107E-9F43-1C4B-AE38-4B95223BA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0FCD2-E888-6D44-898E-5C334B8B9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4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143F7-6CD2-114F-A2C1-12DE53832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3FD70-E540-F641-B21A-FC495CF535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94B620-90EC-9A4C-93CC-8FC15F4193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11934-5BD8-F746-82D9-8DB6268FF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366F71-8062-9F4C-BA22-33C241EA0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B14EF8-56A9-9E40-AB7F-2E6B86D22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555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736CA-7C65-6748-8D6E-8335EBED3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C1141-893E-5040-BADC-3550730B9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40B26-9BD1-374E-917C-C46A7BEEF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C7994B-9A39-5A41-B229-9ECF6C164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87BF28-6E56-C141-A575-1A3C16915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FB497-DBC4-FA48-898A-96E0578D1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470B75-80C8-A241-B393-2EB537336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CEF109-1D54-804C-B6B0-A967602AA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86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1DA21-9D76-9040-9ECD-63F741B10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2069B6-BB3C-2F4B-A66B-C2E4962E5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A72302-DFA2-C248-A620-43DF9B43A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D9F937-2D95-9541-89AA-2BA00114A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6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F1CD98-64BF-FA48-9589-7BCC9ADB9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4A9CC4-1343-FB49-A78C-8C4CBB5FA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7736C-56D3-6348-9285-66CB97D3B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215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AD6AC-D37B-1C4B-A948-159FD184F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54B0E-DA59-3E47-B827-233811ED6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A3931-D6D6-A641-9319-8AA61FA65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1AEE5F-9D2E-7547-9698-41FE566A5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AEF08F-E54B-A244-A600-ECF6CF737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0CA428-004C-7441-A3FA-A421B3170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902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759C-85A1-3443-A80B-B4C68018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2EEA2D-7073-704A-B481-241BCD8334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FFACCB-4797-D34F-B179-E9319F20C5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FDDB98-2294-2243-830A-112B882F8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C54752-F3F2-D045-8DA5-D9EF29D31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891E99-0D18-134B-AC17-25BC469CA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32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1741FD-EC4B-A748-9584-1207D78A7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2F526-20E4-E946-9E9B-273668F3C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FFFD1-BAD1-114B-9BC2-31A74B356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CF7B7-F22C-7143-B429-2F66D90B3042}" type="datetimeFigureOut">
              <a:rPr lang="en-US" smtClean="0"/>
              <a:t>3/15/21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ABE94-9477-5649-A659-F371BB2720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85FC7-B8F8-4049-AA76-0F10A4961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DBB65-35F2-514C-9216-DCDE822F9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461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6AF4ABE2-381B-4B67-9C0F-27FFD64F7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8">
            <a:extLst>
              <a:ext uri="{FF2B5EF4-FFF2-40B4-BE49-F238E27FC236}">
                <a16:creationId xmlns:a16="http://schemas.microsoft.com/office/drawing/2014/main" id="{4AA509EC-4C56-4A74-A517-3ECD04C3F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82070" y="2355786"/>
            <a:ext cx="734166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9D1612-C69E-E340-B6B9-7D0F7448C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20689" y="2520377"/>
            <a:ext cx="5822343" cy="2439683"/>
          </a:xfrm>
        </p:spPr>
        <p:txBody>
          <a:bodyPr>
            <a:normAutofit/>
          </a:bodyPr>
          <a:lstStyle/>
          <a:p>
            <a:pPr algn="l"/>
            <a:r>
              <a:rPr lang="en-US" sz="5400" dirty="0">
                <a:solidFill>
                  <a:srgbClr val="FFFFFF"/>
                </a:solidFill>
              </a:rPr>
              <a:t>Quiz 2 Preparation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DA92F-065E-C74B-AC29-5F715C08A3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20689" y="4963425"/>
            <a:ext cx="6037467" cy="758843"/>
          </a:xfrm>
        </p:spPr>
        <p:txBody>
          <a:bodyPr anchor="t">
            <a:normAutofit/>
          </a:bodyPr>
          <a:lstStyle/>
          <a:p>
            <a:pPr algn="l"/>
            <a:r>
              <a:rPr lang="en-US" sz="2000">
                <a:solidFill>
                  <a:srgbClr val="FFFFFF"/>
                </a:solidFill>
              </a:rPr>
              <a:t>Helen Wei</a:t>
            </a:r>
          </a:p>
        </p:txBody>
      </p:sp>
      <p:sp>
        <p:nvSpPr>
          <p:cNvPr id="41" name="Freeform 5">
            <a:extLst>
              <a:ext uri="{FF2B5EF4-FFF2-40B4-BE49-F238E27FC236}">
                <a16:creationId xmlns:a16="http://schemas.microsoft.com/office/drawing/2014/main" id="{6FBC94C7-2F0E-4FBA-B442-0E0296AAA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82070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6">
            <a:extLst>
              <a:ext uri="{FF2B5EF4-FFF2-40B4-BE49-F238E27FC236}">
                <a16:creationId xmlns:a16="http://schemas.microsoft.com/office/drawing/2014/main" id="{6CF43A2F-2E6F-44F4-A006-A10CF1DCB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6808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7">
            <a:extLst>
              <a:ext uri="{FF2B5EF4-FFF2-40B4-BE49-F238E27FC236}">
                <a16:creationId xmlns:a16="http://schemas.microsoft.com/office/drawing/2014/main" id="{F83DA5F0-0D4C-4E74-8A5C-F6CBD391F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6808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7798713-AB3F-41E3-8CE3-1C1FBCF7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28" y="1120021"/>
            <a:ext cx="3268481" cy="3509529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Video 25">
            <a:extLst>
              <a:ext uri="{FF2B5EF4-FFF2-40B4-BE49-F238E27FC236}">
                <a16:creationId xmlns:a16="http://schemas.microsoft.com/office/drawing/2014/main" id="{D311B2C1-221C-4FAF-9EB9-53D13BD5B5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956395" y="2066704"/>
            <a:ext cx="2961361" cy="166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250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AC2EB-B2EE-BF47-AD17-C41C0555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4C960-4ACB-1E49-9A8B-335F4F846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6719D65-A48B-5E44-9B3A-3B74F2E1DF98}"/>
                  </a:ext>
                </a:extLst>
              </p:cNvPr>
              <p:cNvSpPr/>
              <p:nvPr/>
            </p:nvSpPr>
            <p:spPr>
              <a:xfrm>
                <a:off x="937548" y="2692442"/>
                <a:ext cx="7396223" cy="26177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Select the description that characterizes the Boolean expression: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𝑧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𝑢𝑤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a. Neither CNF nor DNF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*b. CNF, but not DNF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c. DNF, but not CNF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d. CNF and DNF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6719D65-A48B-5E44-9B3A-3B74F2E1DF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548" y="2692442"/>
                <a:ext cx="7396223" cy="2617704"/>
              </a:xfrm>
              <a:prstGeom prst="rect">
                <a:avLst/>
              </a:prstGeom>
              <a:blipFill>
                <a:blip r:embed="rId2"/>
                <a:stretch>
                  <a:fillRect l="-685" t="-966" b="-24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2567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A17E8-9F7C-1D43-B5C4-63CBDC9F8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004F0-B6AC-6D48-BDFF-BAFFADD66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8000" dirty="0"/>
              <a:t>Select the correct output of the below algorithm with the following input:</a:t>
            </a:r>
          </a:p>
          <a:p>
            <a:pPr marL="0" indent="0">
              <a:buNone/>
            </a:pPr>
            <a:r>
              <a:rPr lang="en-US" sz="8000" dirty="0"/>
              <a:t> -1, 2, 9, 36, -7, 6, 4</a:t>
            </a:r>
          </a:p>
          <a:p>
            <a:pPr marL="0" indent="0">
              <a:buNone/>
            </a:pPr>
            <a:r>
              <a:rPr lang="en-US" sz="8000" dirty="0"/>
              <a:t>Algorithm </a:t>
            </a:r>
            <a:br>
              <a:rPr lang="en-US" sz="8000" dirty="0"/>
            </a:br>
            <a:r>
              <a:rPr lang="en-US" sz="8000" dirty="0"/>
              <a:t>Input: a_1, a_2,..., </a:t>
            </a:r>
            <a:r>
              <a:rPr lang="en-US" sz="8000" dirty="0" err="1"/>
              <a:t>a_n</a:t>
            </a:r>
            <a:r>
              <a:rPr lang="en-US" sz="8000" dirty="0"/>
              <a:t>, a sequence of numbers </a:t>
            </a:r>
            <a:br>
              <a:rPr lang="en-US" sz="8000" dirty="0"/>
            </a:br>
            <a:r>
              <a:rPr lang="en-US" sz="8000" dirty="0"/>
              <a:t>    n, the length of the sequence </a:t>
            </a:r>
            <a:br>
              <a:rPr lang="en-US" sz="8000" dirty="0"/>
            </a:br>
            <a:r>
              <a:rPr lang="en-US" sz="8000" dirty="0"/>
              <a:t>    </a:t>
            </a:r>
            <a:r>
              <a:rPr lang="en-US" sz="8000" dirty="0" err="1"/>
              <a:t>i</a:t>
            </a:r>
            <a:r>
              <a:rPr lang="en-US" sz="8000" dirty="0"/>
              <a:t>, a number </a:t>
            </a:r>
            <a:br>
              <a:rPr lang="en-US" sz="8000" dirty="0"/>
            </a:br>
            <a:r>
              <a:rPr lang="en-US" sz="8000" dirty="0"/>
              <a:t>Output: ?? </a:t>
            </a:r>
            <a:br>
              <a:rPr lang="en-US" dirty="0"/>
            </a:br>
            <a:br>
              <a:rPr lang="en-US" dirty="0"/>
            </a:br>
            <a:br>
              <a:rPr lang="en-US" sz="9600" dirty="0"/>
            </a:br>
            <a:r>
              <a:rPr lang="en-US" sz="9600" dirty="0"/>
              <a:t>	</a:t>
            </a:r>
            <a:r>
              <a:rPr lang="en-US" sz="9600" dirty="0" err="1"/>
              <a:t>i</a:t>
            </a:r>
            <a:r>
              <a:rPr lang="en-US" sz="9600" dirty="0"/>
              <a:t> := 1 </a:t>
            </a:r>
            <a:br>
              <a:rPr lang="en-US" sz="9600" dirty="0"/>
            </a:br>
            <a:r>
              <a:rPr lang="en-US" sz="9600" dirty="0"/>
              <a:t>	While (i^2 ≠ </a:t>
            </a:r>
            <a:r>
              <a:rPr lang="en-US" sz="9600" dirty="0" err="1"/>
              <a:t>a_i</a:t>
            </a:r>
            <a:r>
              <a:rPr lang="en-US" sz="9600" dirty="0"/>
              <a:t> and </a:t>
            </a:r>
            <a:r>
              <a:rPr lang="en-US" sz="9600" dirty="0" err="1"/>
              <a:t>i</a:t>
            </a:r>
            <a:r>
              <a:rPr lang="en-US" sz="9600" dirty="0"/>
              <a:t> &lt; n)</a:t>
            </a:r>
            <a:br>
              <a:rPr lang="en-US" sz="9600" dirty="0"/>
            </a:br>
            <a:r>
              <a:rPr lang="en-US" sz="9600" dirty="0"/>
              <a:t>   		 </a:t>
            </a:r>
            <a:r>
              <a:rPr lang="en-US" sz="9600" dirty="0" err="1"/>
              <a:t>i</a:t>
            </a:r>
            <a:r>
              <a:rPr lang="en-US" sz="9600" dirty="0"/>
              <a:t> := </a:t>
            </a:r>
            <a:r>
              <a:rPr lang="en-US" sz="9600" dirty="0" err="1"/>
              <a:t>i</a:t>
            </a:r>
            <a:r>
              <a:rPr lang="en-US" sz="9600" dirty="0"/>
              <a:t> + 1 </a:t>
            </a:r>
            <a:br>
              <a:rPr lang="en-US" sz="9600" dirty="0"/>
            </a:br>
            <a:r>
              <a:rPr lang="en-US" sz="9600" dirty="0"/>
              <a:t>	End-while </a:t>
            </a:r>
            <a:br>
              <a:rPr lang="en-US" sz="9600" dirty="0"/>
            </a:br>
            <a:r>
              <a:rPr lang="en-US" sz="9600" dirty="0"/>
              <a:t>	</a:t>
            </a:r>
          </a:p>
          <a:p>
            <a:pPr marL="0" indent="0">
              <a:buNone/>
            </a:pPr>
            <a:r>
              <a:rPr lang="en-US" sz="9600" dirty="0"/>
              <a:t>	If (i^2 = </a:t>
            </a:r>
            <a:r>
              <a:rPr lang="en-US" sz="9600" dirty="0" err="1"/>
              <a:t>a_i</a:t>
            </a:r>
            <a:r>
              <a:rPr lang="en-US" sz="9600" dirty="0"/>
              <a:t>) Return( </a:t>
            </a:r>
            <a:r>
              <a:rPr lang="en-US" sz="9600" dirty="0" err="1"/>
              <a:t>i</a:t>
            </a:r>
            <a:r>
              <a:rPr lang="en-US" sz="9600" dirty="0"/>
              <a:t> ) </a:t>
            </a:r>
            <a:br>
              <a:rPr lang="en-US" sz="9600" dirty="0"/>
            </a:br>
            <a:r>
              <a:rPr lang="en-US" sz="9600" dirty="0"/>
              <a:t>	Return( -1 )</a:t>
            </a:r>
          </a:p>
          <a:p>
            <a:pPr marL="0" indent="0">
              <a:buNone/>
            </a:pPr>
            <a:r>
              <a:rPr lang="en-US" sz="9600" dirty="0"/>
              <a:t>a. -1</a:t>
            </a:r>
          </a:p>
          <a:p>
            <a:pPr marL="0" indent="0">
              <a:buNone/>
            </a:pPr>
            <a:r>
              <a:rPr lang="en-US" sz="7200" dirty="0"/>
              <a:t>b. 3</a:t>
            </a:r>
          </a:p>
          <a:p>
            <a:pPr marL="0" indent="0">
              <a:buNone/>
            </a:pPr>
            <a:r>
              <a:rPr lang="en-US" sz="7200" dirty="0"/>
              <a:t>c. 5</a:t>
            </a:r>
          </a:p>
          <a:p>
            <a:pPr marL="0" indent="0">
              <a:buNone/>
            </a:pPr>
            <a:r>
              <a:rPr lang="en-US" sz="7200" dirty="0"/>
              <a:t>d. 6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737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A17E8-9F7C-1D43-B5C4-63CBDC9F8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004F0-B6AC-6D48-BDFF-BAFFADD66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8000" dirty="0"/>
              <a:t>Select the correct output of the below algorithm with the following input:</a:t>
            </a:r>
          </a:p>
          <a:p>
            <a:pPr marL="0" indent="0">
              <a:buNone/>
            </a:pPr>
            <a:r>
              <a:rPr lang="en-US" sz="8000" dirty="0"/>
              <a:t> -1, 2, 9, 36, -7, 6, 4</a:t>
            </a:r>
          </a:p>
          <a:p>
            <a:pPr marL="0" indent="0">
              <a:buNone/>
            </a:pPr>
            <a:r>
              <a:rPr lang="en-US" sz="8000" dirty="0"/>
              <a:t>Algorithm </a:t>
            </a:r>
            <a:br>
              <a:rPr lang="en-US" sz="8000" dirty="0"/>
            </a:br>
            <a:r>
              <a:rPr lang="en-US" sz="8000" dirty="0"/>
              <a:t>Input: a_1, a_2,..., </a:t>
            </a:r>
            <a:r>
              <a:rPr lang="en-US" sz="8000" dirty="0" err="1"/>
              <a:t>a_n</a:t>
            </a:r>
            <a:r>
              <a:rPr lang="en-US" sz="8000" dirty="0"/>
              <a:t>, a sequence of numbers </a:t>
            </a:r>
            <a:br>
              <a:rPr lang="en-US" sz="8000" dirty="0"/>
            </a:br>
            <a:r>
              <a:rPr lang="en-US" sz="8000" dirty="0"/>
              <a:t>    n, the length of the sequence </a:t>
            </a:r>
            <a:br>
              <a:rPr lang="en-US" sz="8000" dirty="0"/>
            </a:br>
            <a:r>
              <a:rPr lang="en-US" sz="8000" dirty="0"/>
              <a:t>    </a:t>
            </a:r>
            <a:r>
              <a:rPr lang="en-US" sz="8000" dirty="0" err="1"/>
              <a:t>i</a:t>
            </a:r>
            <a:r>
              <a:rPr lang="en-US" sz="8000" dirty="0"/>
              <a:t>, a number </a:t>
            </a:r>
            <a:br>
              <a:rPr lang="en-US" sz="8000" dirty="0"/>
            </a:br>
            <a:r>
              <a:rPr lang="en-US" sz="8000" dirty="0"/>
              <a:t>Output: ?? </a:t>
            </a:r>
            <a:br>
              <a:rPr lang="en-US" dirty="0"/>
            </a:br>
            <a:br>
              <a:rPr lang="en-US" dirty="0"/>
            </a:br>
            <a:br>
              <a:rPr lang="en-US" sz="5900" dirty="0"/>
            </a:br>
            <a:r>
              <a:rPr lang="en-US" sz="5900" dirty="0"/>
              <a:t>	</a:t>
            </a:r>
            <a:r>
              <a:rPr lang="en-US" sz="5900" dirty="0" err="1"/>
              <a:t>i</a:t>
            </a:r>
            <a:r>
              <a:rPr lang="en-US" sz="5900" dirty="0"/>
              <a:t> := 1 </a:t>
            </a:r>
            <a:br>
              <a:rPr lang="en-US" sz="5900" dirty="0"/>
            </a:br>
            <a:r>
              <a:rPr lang="en-US" sz="5900" dirty="0"/>
              <a:t>	While (i^2 ≠ </a:t>
            </a:r>
            <a:r>
              <a:rPr lang="en-US" sz="5900" dirty="0" err="1"/>
              <a:t>a_i</a:t>
            </a:r>
            <a:r>
              <a:rPr lang="en-US" sz="5900" dirty="0"/>
              <a:t> and </a:t>
            </a:r>
            <a:r>
              <a:rPr lang="en-US" sz="5900" dirty="0" err="1"/>
              <a:t>i</a:t>
            </a:r>
            <a:r>
              <a:rPr lang="en-US" sz="5900" dirty="0"/>
              <a:t> &lt; n)</a:t>
            </a:r>
            <a:br>
              <a:rPr lang="en-US" sz="5900" dirty="0"/>
            </a:br>
            <a:r>
              <a:rPr lang="en-US" sz="5900" dirty="0"/>
              <a:t>   		 </a:t>
            </a:r>
            <a:r>
              <a:rPr lang="en-US" sz="5900" dirty="0" err="1"/>
              <a:t>i</a:t>
            </a:r>
            <a:r>
              <a:rPr lang="en-US" sz="5900" dirty="0"/>
              <a:t> := </a:t>
            </a:r>
            <a:r>
              <a:rPr lang="en-US" sz="5900" dirty="0" err="1"/>
              <a:t>i</a:t>
            </a:r>
            <a:r>
              <a:rPr lang="en-US" sz="5900" dirty="0"/>
              <a:t> + 1 </a:t>
            </a:r>
            <a:br>
              <a:rPr lang="en-US" sz="5900" dirty="0"/>
            </a:br>
            <a:r>
              <a:rPr lang="en-US" sz="5900" dirty="0"/>
              <a:t>	End-while </a:t>
            </a:r>
            <a:br>
              <a:rPr lang="en-US" sz="5900" dirty="0"/>
            </a:br>
            <a:r>
              <a:rPr lang="en-US" sz="5900" dirty="0"/>
              <a:t>	If (i^2 = </a:t>
            </a:r>
            <a:r>
              <a:rPr lang="en-US" sz="5900" dirty="0" err="1"/>
              <a:t>a_i</a:t>
            </a:r>
            <a:r>
              <a:rPr lang="en-US" sz="5900" dirty="0"/>
              <a:t>) Return( </a:t>
            </a:r>
            <a:r>
              <a:rPr lang="en-US" sz="5900" dirty="0" err="1"/>
              <a:t>i</a:t>
            </a:r>
            <a:r>
              <a:rPr lang="en-US" sz="5900" dirty="0"/>
              <a:t> ) </a:t>
            </a:r>
            <a:br>
              <a:rPr lang="en-US" sz="5900" dirty="0"/>
            </a:br>
            <a:r>
              <a:rPr lang="en-US" sz="5900" dirty="0"/>
              <a:t>	Return( -1 )</a:t>
            </a:r>
          </a:p>
          <a:p>
            <a:pPr marL="0" indent="0">
              <a:buNone/>
            </a:pPr>
            <a:r>
              <a:rPr lang="en-US" sz="5900" dirty="0"/>
              <a:t>a. -1</a:t>
            </a:r>
          </a:p>
          <a:p>
            <a:pPr marL="0" indent="0">
              <a:buNone/>
            </a:pPr>
            <a:r>
              <a:rPr lang="en-US" sz="5900"/>
              <a:t>*b</a:t>
            </a:r>
            <a:r>
              <a:rPr lang="en-US" sz="5900" dirty="0"/>
              <a:t>. 3</a:t>
            </a:r>
          </a:p>
          <a:p>
            <a:pPr marL="0" indent="0">
              <a:buNone/>
            </a:pPr>
            <a:r>
              <a:rPr lang="en-US" sz="5900" dirty="0"/>
              <a:t>c. 5</a:t>
            </a:r>
          </a:p>
          <a:p>
            <a:pPr marL="0" indent="0">
              <a:buNone/>
            </a:pPr>
            <a:r>
              <a:rPr lang="en-US" sz="5900" dirty="0"/>
              <a:t>d. 6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561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E52C-9A63-9545-B545-C62014A3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22475-A4C2-5442-AF81-0AAE5F70D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EE304F0-C39A-3942-B7CD-433FDDBCBCEA}"/>
                  </a:ext>
                </a:extLst>
              </p:cNvPr>
              <p:cNvSpPr/>
              <p:nvPr/>
            </p:nvSpPr>
            <p:spPr>
              <a:xfrm>
                <a:off x="3048000" y="-109661"/>
                <a:ext cx="6096000" cy="707732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Select the asymptotic worst-case time complexity of the following algorithm: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Algorithm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Input: a1, a2, ..., an, a sequence of numbers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n, the length of the sequence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x, a number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Output: ??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For </a:t>
                </a:r>
                <a:r>
                  <a:rPr lang="en-US" dirty="0" err="1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i</a:t>
                </a: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= 1 to n-1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For j = i+1 to n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    For k = 1 to n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        If ((ai)^2 + (</a:t>
                </a:r>
                <a:r>
                  <a:rPr lang="en-US" dirty="0" err="1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aj</a:t>
                </a: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)^2 = (</a:t>
                </a:r>
                <a:r>
                  <a:rPr lang="en-US" dirty="0" err="1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ak</a:t>
                </a: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)^2) Return( "True" )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    End-for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End-for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End-for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Return( "False" )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a.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𝛩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(1)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b.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𝛩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c.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𝛩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d.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𝛩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EE304F0-C39A-3942-B7CD-433FDDBCBC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-109661"/>
                <a:ext cx="6096000" cy="7077322"/>
              </a:xfrm>
              <a:prstGeom prst="rect">
                <a:avLst/>
              </a:prstGeom>
              <a:blipFill>
                <a:blip r:embed="rId2"/>
                <a:stretch>
                  <a:fillRect l="-833" t="-179" b="-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2565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E52C-9A63-9545-B545-C62014A34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22475-A4C2-5442-AF81-0AAE5F70D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EE304F0-C39A-3942-B7CD-433FDDBCBCEA}"/>
                  </a:ext>
                </a:extLst>
              </p:cNvPr>
              <p:cNvSpPr/>
              <p:nvPr/>
            </p:nvSpPr>
            <p:spPr>
              <a:xfrm>
                <a:off x="3048000" y="-109661"/>
                <a:ext cx="6096000" cy="7077322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Select the asymptotic worst-case time complexity of the following algorithm: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Algorithm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Input: a1, a2, ..., an, a sequence of numbers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n, the length of the sequence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x, a number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Output: ??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For </a:t>
                </a:r>
                <a:r>
                  <a:rPr lang="en-US" dirty="0" err="1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i</a:t>
                </a: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= 1 to n-1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For j = i+1 to n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    For k = 1 to n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        If ((ai)^2 + (</a:t>
                </a:r>
                <a:r>
                  <a:rPr lang="en-US" dirty="0" err="1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aj</a:t>
                </a: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)^2 = (</a:t>
                </a:r>
                <a:r>
                  <a:rPr lang="en-US" dirty="0" err="1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ak</a:t>
                </a: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)^2) Return( "True" )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    End-for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   End-for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End-for </a:t>
                </a:r>
                <a:b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</a:b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Return( "False" )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a.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𝛩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(1)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b.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𝛩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c.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𝛩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d*.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𝛩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EE304F0-C39A-3942-B7CD-433FDDBCBC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-109661"/>
                <a:ext cx="6096000" cy="7077322"/>
              </a:xfrm>
              <a:prstGeom prst="rect">
                <a:avLst/>
              </a:prstGeom>
              <a:blipFill>
                <a:blip r:embed="rId2"/>
                <a:stretch>
                  <a:fillRect l="-833" t="-179" b="-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2346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4285630-E11A-4CC4-800A-68532E743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8">
            <a:extLst>
              <a:ext uri="{FF2B5EF4-FFF2-40B4-BE49-F238E27FC236}">
                <a16:creationId xmlns:a16="http://schemas.microsoft.com/office/drawing/2014/main" id="{069B0493-EC1B-42FD-A38E-D4620EA2C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6152" y="2355786"/>
            <a:ext cx="5782800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D263E12D-D6FE-41E6-98B7-EBA88FED2E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80FAEE97-8C0C-4ED5-BC7D-C6870947B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7">
            <a:extLst>
              <a:ext uri="{FF2B5EF4-FFF2-40B4-BE49-F238E27FC236}">
                <a16:creationId xmlns:a16="http://schemas.microsoft.com/office/drawing/2014/main" id="{5BFAC9A7-CED6-40CD-BC73-6B06ECAC2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Rectangle 8">
            <a:extLst>
              <a:ext uri="{FF2B5EF4-FFF2-40B4-BE49-F238E27FC236}">
                <a16:creationId xmlns:a16="http://schemas.microsoft.com/office/drawing/2014/main" id="{880D38C5-CFB9-4498-AD9C-38B2BBF65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9168" y="1126737"/>
            <a:ext cx="5795510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CC2CB-5797-754D-B751-8050D471A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618" y="653175"/>
            <a:ext cx="5149124" cy="28708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Good luck!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550A542-888B-0747-B6DE-583B3AB9E157}"/>
              </a:ext>
            </a:extLst>
          </p:cNvPr>
          <p:cNvSpPr txBox="1">
            <a:spLocks/>
          </p:cNvSpPr>
          <p:nvPr/>
        </p:nvSpPr>
        <p:spPr>
          <a:xfrm>
            <a:off x="5631763" y="1785851"/>
            <a:ext cx="5149124" cy="28708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US" sz="4800" dirty="0">
              <a:solidFill>
                <a:srgbClr val="FFFFFF"/>
              </a:solidFill>
            </a:endParaRPr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id="{A04685CC-05A4-604E-8B7B-C2DCBABAB7EE}"/>
              </a:ext>
            </a:extLst>
          </p:cNvPr>
          <p:cNvSpPr/>
          <p:nvPr/>
        </p:nvSpPr>
        <p:spPr>
          <a:xfrm>
            <a:off x="7993846" y="2746939"/>
            <a:ext cx="3231202" cy="2739461"/>
          </a:xfrm>
          <a:prstGeom prst="smileyFace">
            <a:avLst>
              <a:gd name="adj" fmla="val 4653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56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3D05FB-6958-954E-99F6-81D67BB6F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Date and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96DE0-5545-AA4F-8231-FFEE3FF50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Wednesday March 17th, 2021</a:t>
            </a:r>
          </a:p>
          <a:p>
            <a:r>
              <a:rPr lang="en-US" sz="2400" dirty="0"/>
              <a:t>The link to the Quiz 2 will be released </a:t>
            </a:r>
            <a:r>
              <a:rPr lang="en-US" sz="2400" dirty="0">
                <a:solidFill>
                  <a:srgbClr val="FF0000"/>
                </a:solidFill>
              </a:rPr>
              <a:t>4:00am</a:t>
            </a:r>
            <a:r>
              <a:rPr lang="en-US" sz="2400" dirty="0"/>
              <a:t> in the morning and closed at </a:t>
            </a:r>
            <a:r>
              <a:rPr lang="en-US" sz="2400" dirty="0">
                <a:solidFill>
                  <a:srgbClr val="FF0000"/>
                </a:solidFill>
              </a:rPr>
              <a:t>11:59pm</a:t>
            </a:r>
            <a:r>
              <a:rPr lang="en-US" sz="2400" dirty="0"/>
              <a:t> March 17th, 2021 (for session 2 : CSCI2226-091) and in class for CSCI2226-001</a:t>
            </a:r>
          </a:p>
          <a:p>
            <a:r>
              <a:rPr lang="en-US" sz="2400" dirty="0"/>
              <a:t>The duration time is 25 minutes for part I and 50 minutes for Part II</a:t>
            </a:r>
          </a:p>
          <a:p>
            <a:r>
              <a:rPr lang="en-US" sz="2400" dirty="0"/>
              <a:t>For CSCI 2226-091 You can open the quiz anytime during the open time period, and once you start the quiz the timer will start automatically and non-stop. For CSCI2226-001: The quiz will open in the class time 11:20am</a:t>
            </a:r>
          </a:p>
        </p:txBody>
      </p:sp>
    </p:spTree>
    <p:extLst>
      <p:ext uri="{BB962C8B-B14F-4D97-AF65-F5344CB8AC3E}">
        <p14:creationId xmlns:p14="http://schemas.microsoft.com/office/powerpoint/2010/main" val="422124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A35E8-76E4-2446-A96F-0FC96CD6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How to access the quiz?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3951E-4BFE-8543-8667-3A132E0EA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Blackboard</a:t>
            </a:r>
            <a:r>
              <a:rPr lang="en-US" sz="2400" dirty="0">
                <a:sym typeface="Wingdings" pitchFamily="2" charset="2"/>
              </a:rPr>
              <a:t> Course Content  Quiz  Quiz 2</a:t>
            </a:r>
          </a:p>
          <a:p>
            <a:r>
              <a:rPr lang="en-US" sz="2400" dirty="0">
                <a:sym typeface="Wingdings" pitchFamily="2" charset="2"/>
              </a:rPr>
              <a:t>Password: </a:t>
            </a:r>
            <a:r>
              <a:rPr lang="en-US" sz="2400" dirty="0">
                <a:solidFill>
                  <a:srgbClr val="FF0000"/>
                </a:solidFill>
                <a:sym typeface="Wingdings" pitchFamily="2" charset="2"/>
              </a:rPr>
              <a:t>will be release during the exam day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620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C9328C-D11A-DC4C-9364-C933C5B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Quiz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08579-DB4C-5D43-92F3-1C782A3A2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Multiple Choice Questions (15)</a:t>
            </a:r>
          </a:p>
          <a:p>
            <a:r>
              <a:rPr lang="en-US" sz="2400" dirty="0"/>
              <a:t>Free format question (4)</a:t>
            </a:r>
          </a:p>
        </p:txBody>
      </p:sp>
    </p:spTree>
    <p:extLst>
      <p:ext uri="{BB962C8B-B14F-4D97-AF65-F5344CB8AC3E}">
        <p14:creationId xmlns:p14="http://schemas.microsoft.com/office/powerpoint/2010/main" val="139713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99604-F838-674D-8EDD-8F3C042D7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Don’t forget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9F3B5-36BE-1A4E-9BEB-68A846EE2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Prepare for the quiz by watching the zoom recordings and reviewing the (1) homework and lab assignments. (2) Review questions posted on the Blackboard -&gt; Course Materials.</a:t>
            </a:r>
          </a:p>
          <a:p>
            <a:r>
              <a:rPr lang="en-US" sz="2400" dirty="0"/>
              <a:t>Read the book if you have time</a:t>
            </a:r>
          </a:p>
        </p:txBody>
      </p:sp>
    </p:spTree>
    <p:extLst>
      <p:ext uri="{BB962C8B-B14F-4D97-AF65-F5344CB8AC3E}">
        <p14:creationId xmlns:p14="http://schemas.microsoft.com/office/powerpoint/2010/main" val="3268154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8CDC9C-040E-1040-83AE-222314724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Quiz Coverage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E712D-5C4D-104D-ABB7-88FA0CDA4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Chapter 12 – Boolean Algebra</a:t>
            </a:r>
          </a:p>
          <a:p>
            <a:r>
              <a:rPr lang="en-US" sz="2400" dirty="0"/>
              <a:t>Chapter 3 – Algorithms</a:t>
            </a:r>
          </a:p>
        </p:txBody>
      </p:sp>
    </p:spTree>
    <p:extLst>
      <p:ext uri="{BB962C8B-B14F-4D97-AF65-F5344CB8AC3E}">
        <p14:creationId xmlns:p14="http://schemas.microsoft.com/office/powerpoint/2010/main" val="540935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A467E-7932-8547-B3DE-6A0E12AA7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74" y="0"/>
            <a:ext cx="10515600" cy="1325563"/>
          </a:xfrm>
        </p:spPr>
        <p:txBody>
          <a:bodyPr/>
          <a:lstStyle/>
          <a:p>
            <a:r>
              <a:rPr lang="en-US" dirty="0"/>
              <a:t>Example Questions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0FF8DF3-2A5D-674E-B461-DEF5558EB9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4722945"/>
              </p:ext>
            </p:extLst>
          </p:nvPr>
        </p:nvGraphicFramePr>
        <p:xfrm>
          <a:off x="577516" y="1419146"/>
          <a:ext cx="2919664" cy="44958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29916">
                  <a:extLst>
                    <a:ext uri="{9D8B030D-6E8A-4147-A177-3AD203B41FA5}">
                      <a16:colId xmlns:a16="http://schemas.microsoft.com/office/drawing/2014/main" val="1650315684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653256689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687524407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181270359"/>
                    </a:ext>
                  </a:extLst>
                </a:gridCol>
              </a:tblGrid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x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y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z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f(x, y, z)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8836539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3581050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8016045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4247568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2701699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90342313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2323330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2465797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5652307"/>
                  </a:ext>
                </a:extLst>
              </a:tr>
            </a:tbl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id="{041E609F-C5D6-CA42-97EC-20101B54CA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0948" y="1122881"/>
            <a:ext cx="5791200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Select the Boolean expression that is equivalent to the function defined in the table below: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a. </a:t>
            </a:r>
            <a:r>
              <a:rPr kumimoji="0" lang="en-US" altLang="en-US" sz="2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xyz+xyz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b.  </a:t>
            </a:r>
            <a:r>
              <a:rPr kumimoji="0" lang="en-US" altLang="en-US" sz="2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xyz+xyz+xyz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c.  </a:t>
            </a:r>
            <a:r>
              <a:rPr kumimoji="0" lang="en-US" altLang="en-US" sz="2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xyz+xyz+xyz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d.  </a:t>
            </a:r>
            <a:r>
              <a:rPr kumimoji="0" lang="en-US" altLang="en-US" sz="2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xyz+xyz+xyz+xyz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358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A467E-7932-8547-B3DE-6A0E12AA7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74" y="0"/>
            <a:ext cx="10515600" cy="1325563"/>
          </a:xfrm>
        </p:spPr>
        <p:txBody>
          <a:bodyPr/>
          <a:lstStyle/>
          <a:p>
            <a:r>
              <a:rPr lang="en-US" dirty="0"/>
              <a:t>Example Questions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0FF8DF3-2A5D-674E-B461-DEF5558EB97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77516" y="1419146"/>
          <a:ext cx="2919664" cy="44958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29916">
                  <a:extLst>
                    <a:ext uri="{9D8B030D-6E8A-4147-A177-3AD203B41FA5}">
                      <a16:colId xmlns:a16="http://schemas.microsoft.com/office/drawing/2014/main" val="1650315684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653256689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687524407"/>
                    </a:ext>
                  </a:extLst>
                </a:gridCol>
                <a:gridCol w="729916">
                  <a:extLst>
                    <a:ext uri="{9D8B030D-6E8A-4147-A177-3AD203B41FA5}">
                      <a16:colId xmlns:a16="http://schemas.microsoft.com/office/drawing/2014/main" val="181270359"/>
                    </a:ext>
                  </a:extLst>
                </a:gridCol>
              </a:tblGrid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x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y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z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f(x, y, z)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8836539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43581050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8016045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4247568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2701699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90342313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2323330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2465797"/>
                  </a:ext>
                </a:extLst>
              </a:tr>
              <a:tr h="49953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0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5652307"/>
                  </a:ext>
                </a:extLst>
              </a:tr>
            </a:tbl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id="{041E609F-C5D6-CA42-97EC-20101B54CA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0948" y="1122881"/>
            <a:ext cx="5791200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Select the Boolean expression that is equivalent to the function defined in the table below: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800" dirty="0"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a. </a:t>
            </a:r>
            <a:r>
              <a:rPr kumimoji="0" lang="en-US" altLang="en-US" sz="2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xyz+xyz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*b.  </a:t>
            </a:r>
            <a:r>
              <a:rPr kumimoji="0" lang="en-US" altLang="en-US" sz="2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xyz+xyz+xyz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c.  </a:t>
            </a:r>
            <a:r>
              <a:rPr kumimoji="0" lang="en-US" altLang="en-US" sz="2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xyz+xyz+xyz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d.  </a:t>
            </a:r>
            <a:r>
              <a:rPr kumimoji="0" lang="en-US" altLang="en-US" sz="2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xyz+xyz+xyz+xyz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MS Mincho" panose="02020609040205080304" pitchFamily="49" charset="-128"/>
                <a:cs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041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AC2EB-B2EE-BF47-AD17-C41C0555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4C960-4ACB-1E49-9A8B-335F4F846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6719D65-A48B-5E44-9B3A-3B74F2E1DF98}"/>
                  </a:ext>
                </a:extLst>
              </p:cNvPr>
              <p:cNvSpPr/>
              <p:nvPr/>
            </p:nvSpPr>
            <p:spPr>
              <a:xfrm>
                <a:off x="937548" y="2692442"/>
                <a:ext cx="7396223" cy="26177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Select the description that characterizes the Boolean expression: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MS Mincho" panose="02020609040205080304" pitchFamily="49" charset="-128"/>
                            <a:cs typeface="Times New Roman" panose="02020603050405020304" pitchFamily="18" charset="0"/>
                          </a:rPr>
                          <m:t>𝑧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i="1">
                        <a:latin typeface="Cambria Math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rPr>
                      <m:t>𝑢𝑤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 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a. Neither CNF nor DNF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b. CNF, but not DNF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c. DNF, but not CNF</a:t>
                </a:r>
              </a:p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dirty="0">
                    <a:latin typeface="Arial" panose="020B0604020202020204" pitchFamily="34" charset="0"/>
                    <a:ea typeface="MS Mincho" panose="02020609040205080304" pitchFamily="49" charset="-128"/>
                    <a:cs typeface="Times New Roman" panose="02020603050405020304" pitchFamily="18" charset="0"/>
                  </a:rPr>
                  <a:t>d. CNF and DNF</a:t>
                </a:r>
              </a:p>
            </p:txBody>
          </p:sp>
        </mc:Choice>
        <mc:Fallback xmlns="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6719D65-A48B-5E44-9B3A-3B74F2E1DF9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548" y="2692442"/>
                <a:ext cx="7396223" cy="2617704"/>
              </a:xfrm>
              <a:prstGeom prst="rect">
                <a:avLst/>
              </a:prstGeom>
              <a:blipFill>
                <a:blip r:embed="rId2"/>
                <a:stretch>
                  <a:fillRect l="-685" t="-966" b="-24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6402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1020</Words>
  <Application>Microsoft Macintosh PowerPoint</Application>
  <PresentationFormat>Widescreen</PresentationFormat>
  <Paragraphs>149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Quiz 2 Preparation </vt:lpstr>
      <vt:lpstr>Date and Time</vt:lpstr>
      <vt:lpstr>How to access the quiz?</vt:lpstr>
      <vt:lpstr>Quiz Format</vt:lpstr>
      <vt:lpstr>Don’t forget</vt:lpstr>
      <vt:lpstr>Quiz Coverage</vt:lpstr>
      <vt:lpstr>Example Questions</vt:lpstr>
      <vt:lpstr>Example Questions</vt:lpstr>
      <vt:lpstr>Example Questions</vt:lpstr>
      <vt:lpstr>Example Questions</vt:lpstr>
      <vt:lpstr>Example Questions</vt:lpstr>
      <vt:lpstr>Example Questions</vt:lpstr>
      <vt:lpstr>PowerPoint Presentation</vt:lpstr>
      <vt:lpstr>PowerPoint Presentation</vt:lpstr>
      <vt:lpstr>Good luck!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Quiz 1 Preparation </dc:title>
  <dc:creator>duofly2008@163.com</dc:creator>
  <cp:lastModifiedBy>duofly2008@163.com</cp:lastModifiedBy>
  <cp:revision>10</cp:revision>
  <dcterms:created xsi:type="dcterms:W3CDTF">2020-09-28T22:37:19Z</dcterms:created>
  <dcterms:modified xsi:type="dcterms:W3CDTF">2021-03-15T18:02:58Z</dcterms:modified>
</cp:coreProperties>
</file>

<file path=docProps/thumbnail.jpeg>
</file>